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4" autoAdjust="0"/>
    <p:restoredTop sz="94610"/>
  </p:normalViewPr>
  <p:slideViewPr>
    <p:cSldViewPr snapToGrid="0" snapToObjects="1">
      <p:cViewPr varScale="1">
        <p:scale>
          <a:sx n="134" d="100"/>
          <a:sy n="134" d="100"/>
        </p:scale>
        <p:origin x="82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993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41E1E"/>
          </a:solidFill>
          <a:ln/>
        </p:spPr>
      </p:sp>
      <p:pic>
        <p:nvPicPr>
          <p:cNvPr id="3" name="Farika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640080"/>
            <a:ext cx="1828800" cy="6766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828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8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 · ÖZEL ÖĞRENCİ YURDU SUNUMU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57200" y="21945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Konaklama Yönetimi &amp; CRM Yazılım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457200" y="3154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2E2E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Modern, modüler, esnek özel öğrenci yurdu çözümü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57200" y="36576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400" dirty="0">
                <a:solidFill>
                  <a:srgbClr val="D4A8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Özel Yurt · KYK Tipi · Apart Yurt · Pansiyon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297680" y="4160520"/>
            <a:ext cx="548640" cy="1828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" y="42976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  ·  Onan Software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0" y="5061204"/>
            <a:ext cx="9144000" cy="82296"/>
          </a:xfrm>
          <a:prstGeom prst="rect">
            <a:avLst/>
          </a:prstGeom>
          <a:solidFill>
            <a:srgbClr val="C41E1E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İçindekiler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0" y="4572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0" y="4572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 Konaklama &amp; CRM Yazılım Çözümü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0" y="822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Vizyon, mimari, sektörel uyarlamalar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766560" y="4572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223760" y="4572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 &amp; Yerleşim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223760" y="822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Yatak haritası, kayıt, yerleşim, çıkış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14173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029200" y="14173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Tahsilat &amp; Cari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29200" y="17830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cari, aylık tahsilat, dönem denetimi, burs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6766560" y="14173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223760" y="14173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Operasyon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223760" y="17830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Temizlik, doluluk, devamsızlık, forecast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572000" y="2377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5029200" y="23774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Disiplin &amp; Devamsızlık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029200" y="2743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Giriş-çıkış, izin, yoklama, kart geçiş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766560" y="2377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223760" y="23774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 &amp; Öğrenci İletişimi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223760" y="2743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e-posta, veli portalı, takım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4572000" y="33375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029200" y="33375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Muhasebe &amp; Entegrasyon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029200" y="37033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Cari, e-Fatura, raporlar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6766560" y="33375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223760" y="33375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Dağıtım &amp; Sektörel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223760" y="37033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/ On-Premise · Sektörel uyarlamalar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572000" y="42976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5029200" y="429768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Farika?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029200" y="46634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Farklılaştırıcılar, fiyat, iletişim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6766560" y="42976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7223760" y="429768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&amp; İletişim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223760" y="46634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dakikalık ücretsiz demo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5" name="Text 33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39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Farika Konaklama &amp; CRM Yazılım Çözümü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Vizyon, mimari ve sektörel uyarlamalar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3 / 39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Farika — Özel Öğrenci Yurtları İçin Tam Çözüm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Özel öğrenci yurtlarının tüm operasyonel, finansal ve idari süreçlerini tek modern platformda birleştiren entegre yurt yönetim sistemi.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874520"/>
            <a:ext cx="39776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1031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2057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Modüler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325880" y="25146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İhtiyaç duyduğunuz modülleri seçin, kademeli olarak büyütün.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09160" y="1874520"/>
            <a:ext cx="39776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210312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577840" y="2057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Modern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5577840" y="25146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8, Serenity Framework, Dapper, SignalR ile gerçek zamanlı altyapı.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457200" y="3383280"/>
            <a:ext cx="39776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611880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25880" y="35661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Esnek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1325880" y="40233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(SaaS) veya yerinde (On-Premise) kurulum — tercih sizin.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709160" y="3383280"/>
            <a:ext cx="39776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760" y="3611880"/>
            <a:ext cx="457200" cy="4572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577840" y="35661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Yurda Özel</a:t>
            </a:r>
            <a:endParaRPr lang="en-US" sz="1800" dirty="0"/>
          </a:p>
        </p:txBody>
      </p:sp>
      <p:sp>
        <p:nvSpPr>
          <p:cNvPr id="20" name="Text 14"/>
          <p:cNvSpPr/>
          <p:nvPr/>
        </p:nvSpPr>
        <p:spPr>
          <a:xfrm>
            <a:off x="5577840" y="40233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Dönemlik kayıt, veli iletişimi, yoklama, disiplin — yurda özel iş akışları.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2" name="Text 16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23" name="Text 17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39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Teknik Mimari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5943600" cy="4572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2801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Sunum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286000" y="12801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Razor Pages + Bootstrap 5 + Quill.js + SignalR Client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5943600" cy="457200"/>
          </a:xfrm>
          <a:prstGeom prst="rect">
            <a:avLst/>
          </a:prstGeom>
          <a:solidFill>
            <a:srgbClr val="8B1414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7830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İş Mantığı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286000" y="1783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Serenity Framework Services + Custom Controllers + Hubs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2286000"/>
            <a:ext cx="5943600" cy="457200"/>
          </a:xfrm>
          <a:prstGeom prst="rect">
            <a:avLst/>
          </a:prstGeom>
          <a:solidFill>
            <a:srgbClr val="5C0A0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2860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 Erişimi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86000" y="22860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Dapper (yüksek performans) + EF Core (Serenity)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2788920"/>
            <a:ext cx="5943600" cy="457200"/>
          </a:xfrm>
          <a:prstGeom prst="rect">
            <a:avLst/>
          </a:prstGeom>
          <a:solidFill>
            <a:srgbClr val="2E0505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78892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Veritabanı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286000" y="27889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SQL Server (HRS instance)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675120" y="12801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ENTEGRASYONLAR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675120" y="1600200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66560" y="160020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KYK Bursu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675120" y="1929384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66560" y="192938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Kart Geçiş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675120" y="2258568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66560" y="225856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SMS Servisi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6675120" y="2587752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66560" y="258775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Brevo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675120" y="2916936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66560" y="2916936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WhatsApp Business API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675120" y="3246120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766560" y="32461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KimlikOkur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675120" y="3575304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66560" y="357530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GİB e-Fatura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675120" y="3904488"/>
            <a:ext cx="2011680" cy="292608"/>
          </a:xfrm>
          <a:prstGeom prst="rect">
            <a:avLst/>
          </a:prstGeom>
          <a:solidFill>
            <a:srgbClr val="FAF6EE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766560" y="390448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Banka POS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4" name="Text 32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39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Farika Yurt Modülünü Kimler Kullanır?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370332" y="1371600"/>
            <a:ext cx="201168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" name="Shape 3"/>
          <p:cNvSpPr/>
          <p:nvPr/>
        </p:nvSpPr>
        <p:spPr>
          <a:xfrm>
            <a:off x="370332" y="2286000"/>
            <a:ext cx="2011680" cy="18288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1508760"/>
            <a:ext cx="640080" cy="6400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16052" y="24231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Özel Öğrenci Yurtları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239012" y="3063240"/>
            <a:ext cx="274320" cy="1828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9" name="Text 6"/>
          <p:cNvSpPr/>
          <p:nvPr/>
        </p:nvSpPr>
        <p:spPr>
          <a:xfrm>
            <a:off x="507492" y="320040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Üniversite ve lise öğrencisi özel yurtları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00884" y="1371600"/>
            <a:ext cx="201168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1" name="Shape 8"/>
          <p:cNvSpPr/>
          <p:nvPr/>
        </p:nvSpPr>
        <p:spPr>
          <a:xfrm>
            <a:off x="2500884" y="2286000"/>
            <a:ext cx="2011680" cy="18288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684" y="1508760"/>
            <a:ext cx="640080" cy="6400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546604" y="24231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Kurum &amp; Vakıf Yurtları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3369564" y="3063240"/>
            <a:ext cx="274320" cy="1828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5" name="Text 11"/>
          <p:cNvSpPr/>
          <p:nvPr/>
        </p:nvSpPr>
        <p:spPr>
          <a:xfrm>
            <a:off x="2638044" y="320040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Vakıf, dernek ve kurum bağlı yurtlar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4631436" y="1371600"/>
            <a:ext cx="201168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7" name="Shape 13"/>
          <p:cNvSpPr/>
          <p:nvPr/>
        </p:nvSpPr>
        <p:spPr>
          <a:xfrm>
            <a:off x="4631436" y="2286000"/>
            <a:ext cx="2011680" cy="18288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7236" y="1508760"/>
            <a:ext cx="640080" cy="6400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677156" y="24231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Apart Yurtlar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5500116" y="3063240"/>
            <a:ext cx="274320" cy="1828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1" name="Text 16"/>
          <p:cNvSpPr/>
          <p:nvPr/>
        </p:nvSpPr>
        <p:spPr>
          <a:xfrm>
            <a:off x="4768596" y="320040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Stüdyo daire / apart tipi öğrenci konaklaması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6761988" y="1371600"/>
            <a:ext cx="201168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3" name="Shape 18"/>
          <p:cNvSpPr/>
          <p:nvPr/>
        </p:nvSpPr>
        <p:spPr>
          <a:xfrm>
            <a:off x="6761988" y="2286000"/>
            <a:ext cx="2011680" cy="18288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7788" y="1508760"/>
            <a:ext cx="640080" cy="64008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807708" y="24231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Pansiyonlar</a:t>
            </a:r>
            <a:endParaRPr lang="en-US" sz="1500" dirty="0"/>
          </a:p>
        </p:txBody>
      </p:sp>
      <p:sp>
        <p:nvSpPr>
          <p:cNvPr id="26" name="Shape 20"/>
          <p:cNvSpPr/>
          <p:nvPr/>
        </p:nvSpPr>
        <p:spPr>
          <a:xfrm>
            <a:off x="7630668" y="3063240"/>
            <a:ext cx="274320" cy="1828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7" name="Text 21"/>
          <p:cNvSpPr/>
          <p:nvPr/>
        </p:nvSpPr>
        <p:spPr>
          <a:xfrm>
            <a:off x="6899148" y="320040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ölçekli özel pansiyon işletmeleri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9" name="Text 23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39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Kayıt &amp; Yerleşim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Öğrencinin başvurudan dönem sonuna kadar tüm süreci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7 / 39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Yatak / Oda Haritası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odalarınızın ve yataklarınızın anlık doluluk durumunu tek ekranda görün.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Renk kodlu durum gösterimi (boş, dolu, ayrılmış, blokeli, bakım)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Sürükle-bırak ile öğrenci yatak/oda değişikliği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 bazlı görünüm — eğitim yılı planlaması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tıkla yerleşim, çıkış, oda/yatak değişimi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Filtreleme: oda tipi, kat, cinsiyet, doluluk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Anlık güncelleme — SignalR ile çoklu kullanıcı senkronizasyonu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897880" y="15087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YATAK HARİTASI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897880" y="1828800"/>
            <a:ext cx="493776" cy="534924"/>
          </a:xfrm>
          <a:prstGeom prst="rect">
            <a:avLst/>
          </a:prstGeom>
          <a:solidFill>
            <a:srgbClr val="C41E1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97880" y="1828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6428232" y="1828800"/>
            <a:ext cx="493776" cy="534924"/>
          </a:xfrm>
          <a:prstGeom prst="rect">
            <a:avLst/>
          </a:prstGeom>
          <a:solidFill>
            <a:srgbClr val="C41E1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1828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6958584" y="18288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58584" y="1828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103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7488936" y="1828800"/>
            <a:ext cx="493776" cy="534924"/>
          </a:xfrm>
          <a:prstGeom prst="rect">
            <a:avLst/>
          </a:prstGeom>
          <a:solidFill>
            <a:srgbClr val="10B981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88936" y="1828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104</a:t>
            </a:r>
            <a:endParaRPr lang="en-US" sz="700" dirty="0"/>
          </a:p>
        </p:txBody>
      </p:sp>
      <p:sp>
        <p:nvSpPr>
          <p:cNvPr id="20" name="Shape 18"/>
          <p:cNvSpPr/>
          <p:nvPr/>
        </p:nvSpPr>
        <p:spPr>
          <a:xfrm>
            <a:off x="8019288" y="18288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19288" y="1828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5897880" y="24003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897880" y="2400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6428232" y="2400300"/>
            <a:ext cx="493776" cy="534924"/>
          </a:xfrm>
          <a:prstGeom prst="rect">
            <a:avLst/>
          </a:prstGeom>
          <a:solidFill>
            <a:srgbClr val="10B981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28232" y="2400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</a:t>
            </a:r>
            <a:endParaRPr lang="en-US" sz="700" dirty="0"/>
          </a:p>
        </p:txBody>
      </p:sp>
      <p:sp>
        <p:nvSpPr>
          <p:cNvPr id="26" name="Shape 24"/>
          <p:cNvSpPr/>
          <p:nvPr/>
        </p:nvSpPr>
        <p:spPr>
          <a:xfrm>
            <a:off x="6958584" y="2400300"/>
            <a:ext cx="493776" cy="534924"/>
          </a:xfrm>
          <a:prstGeom prst="rect">
            <a:avLst/>
          </a:prstGeom>
          <a:solidFill>
            <a:srgbClr val="C41E1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958584" y="2400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7488936" y="24003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88936" y="2400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204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8019288" y="2400300"/>
            <a:ext cx="493776" cy="534924"/>
          </a:xfrm>
          <a:prstGeom prst="rect">
            <a:avLst/>
          </a:prstGeom>
          <a:solidFill>
            <a:srgbClr val="F59E0B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019288" y="2400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205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5897880" y="2971800"/>
            <a:ext cx="493776" cy="534924"/>
          </a:xfrm>
          <a:prstGeom prst="rect">
            <a:avLst/>
          </a:prstGeom>
          <a:solidFill>
            <a:srgbClr val="F59E0B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897880" y="2971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301</a:t>
            </a:r>
            <a:endParaRPr lang="en-US" sz="700" dirty="0"/>
          </a:p>
        </p:txBody>
      </p:sp>
      <p:sp>
        <p:nvSpPr>
          <p:cNvPr id="34" name="Shape 32"/>
          <p:cNvSpPr/>
          <p:nvPr/>
        </p:nvSpPr>
        <p:spPr>
          <a:xfrm>
            <a:off x="6428232" y="29718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28232" y="2971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302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6958584" y="29718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958584" y="2971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303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7488936" y="2971800"/>
            <a:ext cx="493776" cy="534924"/>
          </a:xfrm>
          <a:prstGeom prst="rect">
            <a:avLst/>
          </a:prstGeom>
          <a:solidFill>
            <a:srgbClr val="C41E1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488936" y="2971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304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8019288" y="2971800"/>
            <a:ext cx="493776" cy="534924"/>
          </a:xfrm>
          <a:prstGeom prst="rect">
            <a:avLst/>
          </a:prstGeom>
          <a:solidFill>
            <a:srgbClr val="10B981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019288" y="29718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305</a:t>
            </a:r>
            <a:endParaRPr lang="en-US" sz="700" dirty="0"/>
          </a:p>
        </p:txBody>
      </p:sp>
      <p:sp>
        <p:nvSpPr>
          <p:cNvPr id="42" name="Shape 40"/>
          <p:cNvSpPr/>
          <p:nvPr/>
        </p:nvSpPr>
        <p:spPr>
          <a:xfrm>
            <a:off x="5897880" y="35433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897880" y="3543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401</a:t>
            </a:r>
            <a:endParaRPr lang="en-US" sz="700" dirty="0"/>
          </a:p>
        </p:txBody>
      </p:sp>
      <p:sp>
        <p:nvSpPr>
          <p:cNvPr id="44" name="Shape 42"/>
          <p:cNvSpPr/>
          <p:nvPr/>
        </p:nvSpPr>
        <p:spPr>
          <a:xfrm>
            <a:off x="6428232" y="3543300"/>
            <a:ext cx="493776" cy="534924"/>
          </a:xfrm>
          <a:prstGeom prst="rect">
            <a:avLst/>
          </a:prstGeom>
          <a:solidFill>
            <a:srgbClr val="C41E1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428232" y="3543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402</a:t>
            </a:r>
            <a:endParaRPr lang="en-US" sz="700" dirty="0"/>
          </a:p>
        </p:txBody>
      </p:sp>
      <p:sp>
        <p:nvSpPr>
          <p:cNvPr id="46" name="Shape 44"/>
          <p:cNvSpPr/>
          <p:nvPr/>
        </p:nvSpPr>
        <p:spPr>
          <a:xfrm>
            <a:off x="6958584" y="3543300"/>
            <a:ext cx="493776" cy="534924"/>
          </a:xfrm>
          <a:prstGeom prst="rect">
            <a:avLst/>
          </a:prstGeom>
          <a:solidFill>
            <a:srgbClr val="10B981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958584" y="3543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403</a:t>
            </a:r>
            <a:endParaRPr lang="en-US" sz="700" dirty="0"/>
          </a:p>
        </p:txBody>
      </p:sp>
      <p:sp>
        <p:nvSpPr>
          <p:cNvPr id="48" name="Shape 46"/>
          <p:cNvSpPr/>
          <p:nvPr/>
        </p:nvSpPr>
        <p:spPr>
          <a:xfrm>
            <a:off x="7488936" y="3543300"/>
            <a:ext cx="493776" cy="534924"/>
          </a:xfrm>
          <a:prstGeom prst="rect">
            <a:avLst/>
          </a:prstGeom>
          <a:solidFill>
            <a:srgbClr val="FAF6E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488936" y="3543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404</a:t>
            </a:r>
            <a:endParaRPr lang="en-US" sz="700" dirty="0"/>
          </a:p>
        </p:txBody>
      </p:sp>
      <p:sp>
        <p:nvSpPr>
          <p:cNvPr id="50" name="Shape 48"/>
          <p:cNvSpPr/>
          <p:nvPr/>
        </p:nvSpPr>
        <p:spPr>
          <a:xfrm>
            <a:off x="8019288" y="3543300"/>
            <a:ext cx="493776" cy="534924"/>
          </a:xfrm>
          <a:prstGeom prst="rect">
            <a:avLst/>
          </a:prstGeom>
          <a:solidFill>
            <a:srgbClr val="C41E1E"/>
          </a:solidFill>
          <a:ln w="3810">
            <a:solidFill>
              <a:srgbClr val="E5E7E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019288" y="3543300"/>
            <a:ext cx="493776" cy="534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405</a:t>
            </a:r>
            <a:endParaRPr lang="en-US" sz="700" dirty="0"/>
          </a:p>
        </p:txBody>
      </p:sp>
      <p:sp>
        <p:nvSpPr>
          <p:cNvPr id="52" name="Shape 50"/>
          <p:cNvSpPr/>
          <p:nvPr/>
        </p:nvSpPr>
        <p:spPr>
          <a:xfrm>
            <a:off x="457200" y="4434840"/>
            <a:ext cx="5029200" cy="36576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3" name="Text 51"/>
          <p:cNvSpPr/>
          <p:nvPr/>
        </p:nvSpPr>
        <p:spPr>
          <a:xfrm>
            <a:off x="457200" y="44348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Ortalama yerleşim süresi: 1 dakika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55" name="Text 53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39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Öğrenci Kayıt &amp; Sözleşme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Bireysel başvuru ve kurum kontrat kayıtlarını esnek bir altyapıyla yönetin.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3977640" cy="4572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2011680"/>
            <a:ext cx="3977640" cy="2514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45920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5840" y="155448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Bireysel Kayıt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194560"/>
            <a:ext cx="3520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profili, kimlik, eğitim bilgisi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 / vasi bilgileri ve onayı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Sağlık bilgisi, alerji, özel ihtiyaç notları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 parası ve depozit takibi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Sözleşme PDF üretimi ve dijital imza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0" y="1554480"/>
            <a:ext cx="3977640" cy="4572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1" name="Shape 8"/>
          <p:cNvSpPr/>
          <p:nvPr/>
        </p:nvSpPr>
        <p:spPr>
          <a:xfrm>
            <a:off x="4572000" y="2011680"/>
            <a:ext cx="3977640" cy="2514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64592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20640" y="155448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Kurum / Burs Kontratı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800600" y="2194560"/>
            <a:ext cx="3520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Üniversite, vakıf, KYK kontratları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Toplu öğrenci yerleşimi ve liste yönetimi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 faturası veya bireysel öğrenci faturası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Burs / indirim oranları ve onay süreçleri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 sonu yenileme ve iptal yönetimi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6" name="Text 12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39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Yerleşim / Çıkış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Hızlı, hatasız ve mevzuata uyumlu öğrenci giriş-çıkış işlemleri.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3977640" cy="4572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2011680"/>
            <a:ext cx="3977640" cy="2514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45920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5840" y="155448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Yerleşim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194560"/>
            <a:ext cx="3520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kimlik tarama (KimlikOkur entegrasyonu)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Demirbaş zimmet listesi ve teslim tutanağı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 anahtarı / kart geçiş tanımı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Hoş geldin mesajı (otomatik WhatsApp - öğrenci ve veliye)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 onayı ve veli portalı erişim aktivasyonu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72000" y="1554480"/>
            <a:ext cx="3977640" cy="4572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1" name="Shape 8"/>
          <p:cNvSpPr/>
          <p:nvPr/>
        </p:nvSpPr>
        <p:spPr>
          <a:xfrm>
            <a:off x="4572000" y="2011680"/>
            <a:ext cx="3977640" cy="2514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164592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20640" y="155448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Çıkış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800600" y="2194560"/>
            <a:ext cx="3520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 hesap ve borç-alacak özet ekranı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Demirbaş kontrolü ve depozit iadesi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fatura/e-Arşiv kesimi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Memnuniyet anketi (öğrenci ve veli için)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Mezuniyet/ayrılış belge ve referans çıktısı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6" name="Text 12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39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Online Başvuru Sihirbazı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Yurdunuzun web sitesine eklenen 6 adımlı başvuru sihirbazı — öğrenciler ve veliler doğrudan ön kayıt oluşturur.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26060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94360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234440" y="19659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Dönem Seçimi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34440" y="23774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Akademik dönem, kalış süresi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00400" y="1783080"/>
            <a:ext cx="26060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337560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977640" y="19659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Oda Seçimi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977640" y="23774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 tipi, yatak tercihi, fiyat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783080"/>
            <a:ext cx="26060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080760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720840" y="19659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Öğrenci Bilgileri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720840" y="23774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Kimlik, eğitim, veli iletişim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3337560"/>
            <a:ext cx="26060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59436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23444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Belgeler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234440" y="393192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belgesi, fotoğraf yükleme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200400" y="3337560"/>
            <a:ext cx="26060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33756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397764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Ödeme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977640" y="393192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Sanal POS, kayıt parası, depozit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943600" y="3337560"/>
            <a:ext cx="2606040" cy="14173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08076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3600" dirty="0"/>
          </a:p>
        </p:txBody>
      </p:sp>
      <p:sp>
        <p:nvSpPr>
          <p:cNvPr id="27" name="Text 25"/>
          <p:cNvSpPr/>
          <p:nvPr/>
        </p:nvSpPr>
        <p:spPr>
          <a:xfrm>
            <a:off x="672084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Onay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720840" y="393192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Sözleşme PDF, e-posta, WhatsApp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39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Tahsilat &amp; Cari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hesabından kasa raporuna — şeffaf finans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12 / 39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Öğrenci Cari Hesabı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öğrencinin tüm tahsilatlarını ve borçlarını şeffaf ve denetlenebilir şekilde yönetin.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120.xxx cari kodu üretimi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 transferi (öğrenci → veli, öğrenci → kurum)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 audit trail (kim, ne zaman, ne değiştirdi)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Çoklu para birimi (TRY/EUR/USD) — yabancı uyruklu öğrenci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aylık ücret tahakkuku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Yemek/çamaşır/ekstra hizmet harcamalarının otomatik aktarımı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Önceki dönem cari geçmişlerine erişim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897880" y="15087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ÖĞRENCİ CARİ EKSTRESİ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897880" y="1828800"/>
            <a:ext cx="1856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Ekim Ayı Ücreti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754112" y="1828800"/>
            <a:ext cx="795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₺6.500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897880" y="2103120"/>
            <a:ext cx="1856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Çamaşırhane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754112" y="2103120"/>
            <a:ext cx="795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₺250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897880" y="2377440"/>
            <a:ext cx="1856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Burs İndirimi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754112" y="2377440"/>
            <a:ext cx="795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-₺1.000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897880" y="2651760"/>
            <a:ext cx="1856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Tahsilat (Havale)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754112" y="2651760"/>
            <a:ext cx="795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-₺5.000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897880" y="2971800"/>
            <a:ext cx="2651760" cy="1828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1" name="Text 19"/>
          <p:cNvSpPr/>
          <p:nvPr/>
        </p:nvSpPr>
        <p:spPr>
          <a:xfrm>
            <a:off x="5897880" y="3063240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BAKİYE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488936" y="3063240"/>
            <a:ext cx="10607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₺750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39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Aylık Tahsilat &amp; Kasa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ücret tahsilatlarını ve kasa yönetimini kayıp-kaçaksız kontrol edin.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tahsilat planı ve gecikmiş ödeme uyarıları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Çoklu ödeme yöntemi: nakit, kart, havale, çek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Çoklu para birimi ve günlük kur uygulaması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ödeme makbuzu ve veliye bildirim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Yaşlandırma raporu — kim ne kadar borçlu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 bazlı işlem onayı (iade, iptal)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39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Dönem Denetimi (Period Close)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Yurdun aylık ve dönemlik finansal kapanışını otomatik olarak gerçekleştiren kritik süreç.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280160" cy="146304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14400" y="1828800"/>
            <a:ext cx="457200" cy="457200"/>
          </a:xfrm>
          <a:prstGeom prst="ellipse">
            <a:avLst/>
          </a:prstGeom>
          <a:solidFill>
            <a:srgbClr val="C41E1E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237744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günlük kayıt kontrolü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1874520" y="1691640"/>
            <a:ext cx="1280160" cy="146304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286000" y="1828800"/>
            <a:ext cx="457200" cy="457200"/>
          </a:xfrm>
          <a:prstGeom prst="ellipse">
            <a:avLst/>
          </a:prstGeom>
          <a:solidFill>
            <a:srgbClr val="C41E1E"/>
          </a:solidFill>
          <a:ln/>
        </p:spPr>
      </p:sp>
      <p:sp>
        <p:nvSpPr>
          <p:cNvPr id="11" name="Text 9"/>
          <p:cNvSpPr/>
          <p:nvPr/>
        </p:nvSpPr>
        <p:spPr>
          <a:xfrm>
            <a:off x="22860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965960" y="237744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aylık ücret tahakkuku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46120" y="1691640"/>
            <a:ext cx="1280160" cy="146304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657600" y="1828800"/>
            <a:ext cx="457200" cy="457200"/>
          </a:xfrm>
          <a:prstGeom prst="ellipse">
            <a:avLst/>
          </a:prstGeom>
          <a:solidFill>
            <a:srgbClr val="C41E1E"/>
          </a:solidFill>
          <a:ln/>
        </p:spPr>
      </p:sp>
      <p:sp>
        <p:nvSpPr>
          <p:cNvPr id="15" name="Text 13"/>
          <p:cNvSpPr/>
          <p:nvPr/>
        </p:nvSpPr>
        <p:spPr>
          <a:xfrm>
            <a:off x="36576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337560" y="237744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Gecikmiş ödeme ve devamsızlık tespiti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617720" y="1691640"/>
            <a:ext cx="1280160" cy="146304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029200" y="1828800"/>
            <a:ext cx="457200" cy="457200"/>
          </a:xfrm>
          <a:prstGeom prst="ellipse">
            <a:avLst/>
          </a:prstGeom>
          <a:solidFill>
            <a:srgbClr val="C41E1E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709160" y="237744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raporu güncelleme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989320" y="1691640"/>
            <a:ext cx="1280160" cy="146304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400800" y="1828800"/>
            <a:ext cx="457200" cy="457200"/>
          </a:xfrm>
          <a:prstGeom prst="ellipse">
            <a:avLst/>
          </a:prstGeom>
          <a:solidFill>
            <a:srgbClr val="C41E1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080760" y="237744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 raporu oluşturma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7360920" y="1691640"/>
            <a:ext cx="1280160" cy="146304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772400" y="1828800"/>
            <a:ext cx="457200" cy="457200"/>
          </a:xfrm>
          <a:prstGeom prst="ellipse">
            <a:avLst/>
          </a:prstGeom>
          <a:solidFill>
            <a:srgbClr val="C41E1E"/>
          </a:solidFill>
          <a:ln/>
        </p:spPr>
      </p:sp>
      <p:sp>
        <p:nvSpPr>
          <p:cNvPr id="27" name="Text 25"/>
          <p:cNvSpPr/>
          <p:nvPr/>
        </p:nvSpPr>
        <p:spPr>
          <a:xfrm>
            <a:off x="77724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452360" y="237744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Yedekleme ve dönem geçişi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4297680"/>
            <a:ext cx="8229600" cy="54864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42976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 tıkla ay/dönem kapanışı — manuel sistemlerde günlerce süren işlem 10 dakikada tamamlanır.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2" name="Text 3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39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Burs &amp; İndirim Yönetimi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Çeşitli burs türleri ve indirimleri tek panelden tanımlayın ve takip edin.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Çoklu burs tipi: KYK, kurum, başarı, ihtiyaç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Sabit tutar veya yüzde bazlı indirim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 süreci ve yetki bazlı uygulama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 kayıt indirimi, kardeş indirimi tanımlama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tahakkuklarda otomatik uygulama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Burs raporu ve toplam mali etki analizi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39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Operasyon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Günlük operasyondan dönem forecast'ına — proaktif yurt yönetimi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17 / 39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Temizlik &amp; Bakım Yönetimi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Yurt ortak alanları, oda temizliği ve bakım taleplerinin dijital takibi.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 &amp; ortak alan durumu: Temiz, Temizleniyor, Bakım, Kontrol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Görevli ataması — temizlik personeline günlük liste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 arayüz — tablet/telefondan durum güncelleme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Kayıp eşya kayıt ve takibi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Bakım talepleri (öğrenci tarafından bildirilebilir)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 raporu (oda/saat, ortalama süre)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39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Doluluk &amp; Fiyat Yönetimi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Doluluk oranlarını ve dönem fiyatlarını veriyle yöneterek geliri maksimize edin.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 tipi, yatak konumu ve cinsiyet bazlı fiyat kuralları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Dönemlik fiyat tabloları (güz/bahar/yaz)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ücret takvimi ve otomatik tahakkuk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Başvuru raporları — dönemlik talep analizi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— dönem sonu doluluk tahmini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Yatak başına gelir (RevPB) ve aylık ortalama hesaplama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Bölgedeki rakip yurt fiyat takibi (manuel giriş)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897880" y="150876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· DÖNEMLİK DOLULUK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5897880" y="1764792"/>
            <a:ext cx="835152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897880" y="1764792"/>
            <a:ext cx="45720" cy="54864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4" name="Text 12"/>
          <p:cNvSpPr/>
          <p:nvPr/>
        </p:nvSpPr>
        <p:spPr>
          <a:xfrm>
            <a:off x="5989320" y="1810512"/>
            <a:ext cx="6979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GÜZ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5989320" y="1965960"/>
            <a:ext cx="697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%78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06184" y="1764792"/>
            <a:ext cx="835152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6184" y="1764792"/>
            <a:ext cx="45720" cy="5486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897624" y="1810512"/>
            <a:ext cx="6979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BAHAR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6897624" y="1965960"/>
            <a:ext cx="697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%65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714488" y="1764792"/>
            <a:ext cx="835152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14488" y="1764792"/>
            <a:ext cx="45720" cy="5486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7805928" y="1810512"/>
            <a:ext cx="6979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YAZ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7805928" y="1965960"/>
            <a:ext cx="697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%52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943600" y="2423160"/>
            <a:ext cx="256032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5" name="Shape 23"/>
          <p:cNvSpPr/>
          <p:nvPr/>
        </p:nvSpPr>
        <p:spPr>
          <a:xfrm>
            <a:off x="5943600" y="2823210"/>
            <a:ext cx="256032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6" name="Shape 24"/>
          <p:cNvSpPr/>
          <p:nvPr/>
        </p:nvSpPr>
        <p:spPr>
          <a:xfrm>
            <a:off x="5943600" y="3223260"/>
            <a:ext cx="256032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7" name="Shape 25"/>
          <p:cNvSpPr/>
          <p:nvPr/>
        </p:nvSpPr>
        <p:spPr>
          <a:xfrm>
            <a:off x="5943600" y="3623310"/>
            <a:ext cx="256032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8" name="Shape 26"/>
          <p:cNvSpPr/>
          <p:nvPr/>
        </p:nvSpPr>
        <p:spPr>
          <a:xfrm>
            <a:off x="5943600" y="4023360"/>
            <a:ext cx="256032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9" name="Shape 27"/>
          <p:cNvSpPr/>
          <p:nvPr/>
        </p:nvSpPr>
        <p:spPr>
          <a:xfrm>
            <a:off x="5943600" y="3063240"/>
            <a:ext cx="512064" cy="0"/>
          </a:xfrm>
          <a:prstGeom prst="line">
            <a:avLst/>
          </a:prstGeom>
          <a:noFill/>
          <a:ln w="25400">
            <a:solidFill>
              <a:srgbClr val="C41E1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55664" y="2903220"/>
            <a:ext cx="512064" cy="0"/>
          </a:xfrm>
          <a:prstGeom prst="line">
            <a:avLst/>
          </a:prstGeom>
          <a:noFill/>
          <a:ln w="25400">
            <a:solidFill>
              <a:srgbClr val="C41E1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967728" y="2775204"/>
            <a:ext cx="512064" cy="0"/>
          </a:xfrm>
          <a:prstGeom prst="line">
            <a:avLst/>
          </a:prstGeom>
          <a:noFill/>
          <a:ln w="25400">
            <a:solidFill>
              <a:srgbClr val="C41E1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479792" y="2663190"/>
            <a:ext cx="512064" cy="320040"/>
          </a:xfrm>
          <a:prstGeom prst="line">
            <a:avLst/>
          </a:prstGeom>
          <a:noFill/>
          <a:ln w="25400">
            <a:solidFill>
              <a:srgbClr val="F59E0B"/>
            </a:solidFill>
            <a:prstDash val="dash"/>
          </a:ln>
        </p:spPr>
      </p:sp>
      <p:sp>
        <p:nvSpPr>
          <p:cNvPr id="33" name="Shape 31"/>
          <p:cNvSpPr/>
          <p:nvPr/>
        </p:nvSpPr>
        <p:spPr>
          <a:xfrm>
            <a:off x="7991856" y="2983230"/>
            <a:ext cx="512064" cy="208026"/>
          </a:xfrm>
          <a:prstGeom prst="line">
            <a:avLst/>
          </a:prstGeom>
          <a:noFill/>
          <a:ln w="25400">
            <a:solidFill>
              <a:srgbClr val="F59E0B"/>
            </a:solidFill>
            <a:prstDash val="dash"/>
          </a:ln>
        </p:spPr>
      </p:sp>
      <p:sp>
        <p:nvSpPr>
          <p:cNvPr id="34" name="Shape 32"/>
          <p:cNvSpPr/>
          <p:nvPr/>
        </p:nvSpPr>
        <p:spPr>
          <a:xfrm>
            <a:off x="5907024" y="3026664"/>
            <a:ext cx="73152" cy="73152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19088" y="2866644"/>
            <a:ext cx="73152" cy="73152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31152" y="2738628"/>
            <a:ext cx="73152" cy="73152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443216" y="2626614"/>
            <a:ext cx="73152" cy="73152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955280" y="2946654"/>
            <a:ext cx="73152" cy="7315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467344" y="3154680"/>
            <a:ext cx="73152" cy="7315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806440" y="406908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6318504" y="406908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</a:t>
            </a:r>
            <a:endParaRPr lang="en-US" sz="600" dirty="0"/>
          </a:p>
        </p:txBody>
      </p:sp>
      <p:sp>
        <p:nvSpPr>
          <p:cNvPr id="42" name="Text 40"/>
          <p:cNvSpPr/>
          <p:nvPr/>
        </p:nvSpPr>
        <p:spPr>
          <a:xfrm>
            <a:off x="6830568" y="406908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7342632" y="406908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</a:t>
            </a:r>
            <a:endParaRPr lang="en-US" sz="600" dirty="0"/>
          </a:p>
        </p:txBody>
      </p:sp>
      <p:sp>
        <p:nvSpPr>
          <p:cNvPr id="44" name="Text 42"/>
          <p:cNvSpPr/>
          <p:nvPr/>
        </p:nvSpPr>
        <p:spPr>
          <a:xfrm>
            <a:off x="7854696" y="406908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</a:t>
            </a:r>
            <a:endParaRPr lang="en-US" sz="600" dirty="0"/>
          </a:p>
        </p:txBody>
      </p:sp>
      <p:sp>
        <p:nvSpPr>
          <p:cNvPr id="45" name="Text 43"/>
          <p:cNvSpPr/>
          <p:nvPr/>
        </p:nvSpPr>
        <p:spPr>
          <a:xfrm>
            <a:off x="8366760" y="4069080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Ağu</a:t>
            </a:r>
            <a:endParaRPr lang="en-US" sz="600" dirty="0"/>
          </a:p>
        </p:txBody>
      </p:sp>
      <p:sp>
        <p:nvSpPr>
          <p:cNvPr id="46" name="Shape 44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7" name="Text 45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39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Giriş-Çıkış Kart Sistemi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Yurda giriş-çıkış canlı takibi — turnike entegrasyonu ile gerçek zamanlı.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Turnike / kart okuyucu donanım entegrasyonu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Anlık durum: yurtta, dışarıda, izinli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İzin tipi yönetimi: günlük, haftasonu, evci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Geç dönüş ve gece dışında kalan öğrenci uyarısı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Veliye anlık WhatsApp giriş-çıkış bildirimi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SignalR ile yönetim panelinde anlık güncelleme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897880" y="15087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CANLI GİRİŞ-ÇIKIŞ EKRANI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897880" y="1828800"/>
            <a:ext cx="2651760" cy="6400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897880" y="1828800"/>
            <a:ext cx="73152" cy="64008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035040" y="18745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 304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035040" y="21488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21:45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772400" y="2011680"/>
            <a:ext cx="685800" cy="2743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0" y="201168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İÇERİDE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5897880" y="2542032"/>
            <a:ext cx="2651760" cy="6400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897880" y="2542032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6035040" y="25877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 212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035040" y="286207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22:30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7772400" y="2724912"/>
            <a:ext cx="685800" cy="2743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0" y="2724912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İZİNLİ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5897880" y="3255264"/>
            <a:ext cx="2651760" cy="6400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897880" y="3255264"/>
            <a:ext cx="73152" cy="64008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6" name="Text 24"/>
          <p:cNvSpPr/>
          <p:nvPr/>
        </p:nvSpPr>
        <p:spPr>
          <a:xfrm>
            <a:off x="6035040" y="33009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 105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035040" y="3575304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23:45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7772400" y="3438144"/>
            <a:ext cx="68580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9" name="Text 27"/>
          <p:cNvSpPr/>
          <p:nvPr/>
        </p:nvSpPr>
        <p:spPr>
          <a:xfrm>
            <a:off x="7772400" y="3438144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GEÇ KALDI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457200" y="4434840"/>
            <a:ext cx="5029200" cy="36576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4348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Veliye %100 şeffaflık — geç dönüşler anında bildirilir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3" name="Text 31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39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Forecast &amp; İş Zekası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Geleceği görmek için geçmişe bakın — Farika doluluk, tahsilat ve operasyon tahminleri ile yöneticilere proaktif karar imkânı sunar.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4572000" cy="27432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691640"/>
            <a:ext cx="457200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178308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13232" y="178308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77824" y="178308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057400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DOLULUK FORECAST · GELECEK DÖNEMLER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40080" y="2331720"/>
            <a:ext cx="1341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331720"/>
            <a:ext cx="54864" cy="5029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3" name="Text 11"/>
          <p:cNvSpPr/>
          <p:nvPr/>
        </p:nvSpPr>
        <p:spPr>
          <a:xfrm>
            <a:off x="749808" y="2377440"/>
            <a:ext cx="11765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GÜZ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749808" y="2514600"/>
            <a:ext cx="1176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%78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53312" y="2624328"/>
            <a:ext cx="67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Onaylanmış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2072640" y="2331720"/>
            <a:ext cx="1341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072640" y="2331720"/>
            <a:ext cx="54864" cy="50292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2182368" y="2377440"/>
            <a:ext cx="11765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BAHAR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2182368" y="2514600"/>
            <a:ext cx="1176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%65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2785872" y="2624328"/>
            <a:ext cx="67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Başvuru hızı</a:t>
            </a:r>
            <a:endParaRPr lang="en-US" sz="600" dirty="0"/>
          </a:p>
        </p:txBody>
      </p:sp>
      <p:sp>
        <p:nvSpPr>
          <p:cNvPr id="21" name="Shape 19"/>
          <p:cNvSpPr/>
          <p:nvPr/>
        </p:nvSpPr>
        <p:spPr>
          <a:xfrm>
            <a:off x="3505200" y="2331720"/>
            <a:ext cx="1341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05200" y="2331720"/>
            <a:ext cx="54864" cy="5029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3" name="Text 21"/>
          <p:cNvSpPr/>
          <p:nvPr/>
        </p:nvSpPr>
        <p:spPr>
          <a:xfrm>
            <a:off x="3614928" y="2377440"/>
            <a:ext cx="11765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YAZ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614928" y="2514600"/>
            <a:ext cx="1176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%52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218432" y="2624328"/>
            <a:ext cx="67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</a:t>
            </a:r>
            <a:endParaRPr lang="en-US" sz="600" dirty="0"/>
          </a:p>
        </p:txBody>
      </p:sp>
      <p:sp>
        <p:nvSpPr>
          <p:cNvPr id="26" name="Shape 24"/>
          <p:cNvSpPr/>
          <p:nvPr/>
        </p:nvSpPr>
        <p:spPr>
          <a:xfrm>
            <a:off x="685800" y="2971800"/>
            <a:ext cx="41148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3291840"/>
            <a:ext cx="41148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8" name="Shape 26"/>
          <p:cNvSpPr/>
          <p:nvPr/>
        </p:nvSpPr>
        <p:spPr>
          <a:xfrm>
            <a:off x="685800" y="3611880"/>
            <a:ext cx="41148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3931920"/>
            <a:ext cx="41148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" y="4251960"/>
            <a:ext cx="4114800" cy="4572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289864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600" dirty="0"/>
          </a:p>
        </p:txBody>
      </p:sp>
      <p:sp>
        <p:nvSpPr>
          <p:cNvPr id="32" name="Text 30"/>
          <p:cNvSpPr/>
          <p:nvPr/>
        </p:nvSpPr>
        <p:spPr>
          <a:xfrm>
            <a:off x="502920" y="321868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502920" y="353872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</a:t>
            </a:r>
            <a:endParaRPr lang="en-US" sz="600" dirty="0"/>
          </a:p>
        </p:txBody>
      </p:sp>
      <p:sp>
        <p:nvSpPr>
          <p:cNvPr id="34" name="Text 32"/>
          <p:cNvSpPr/>
          <p:nvPr/>
        </p:nvSpPr>
        <p:spPr>
          <a:xfrm>
            <a:off x="502920" y="385876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600" dirty="0"/>
          </a:p>
        </p:txBody>
      </p:sp>
      <p:sp>
        <p:nvSpPr>
          <p:cNvPr id="35" name="Text 33"/>
          <p:cNvSpPr/>
          <p:nvPr/>
        </p:nvSpPr>
        <p:spPr>
          <a:xfrm>
            <a:off x="502920" y="417880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600" dirty="0"/>
          </a:p>
        </p:txBody>
      </p:sp>
      <p:sp>
        <p:nvSpPr>
          <p:cNvPr id="36" name="Shape 34"/>
          <p:cNvSpPr/>
          <p:nvPr/>
        </p:nvSpPr>
        <p:spPr>
          <a:xfrm>
            <a:off x="685800" y="3611880"/>
            <a:ext cx="587829" cy="0"/>
          </a:xfrm>
          <a:prstGeom prst="line">
            <a:avLst/>
          </a:prstGeom>
          <a:noFill/>
          <a:ln w="19050">
            <a:solidFill>
              <a:srgbClr val="AAAAAA"/>
            </a:solidFill>
            <a:prstDash val="dash"/>
          </a:ln>
        </p:spPr>
      </p:sp>
      <p:sp>
        <p:nvSpPr>
          <p:cNvPr id="37" name="Shape 35"/>
          <p:cNvSpPr/>
          <p:nvPr/>
        </p:nvSpPr>
        <p:spPr>
          <a:xfrm>
            <a:off x="1273629" y="3509467"/>
            <a:ext cx="587829" cy="0"/>
          </a:xfrm>
          <a:prstGeom prst="line">
            <a:avLst/>
          </a:prstGeom>
          <a:noFill/>
          <a:ln w="19050">
            <a:solidFill>
              <a:srgbClr val="AAAAAA"/>
            </a:solidFill>
            <a:prstDash val="dash"/>
          </a:ln>
        </p:spPr>
      </p:sp>
      <p:sp>
        <p:nvSpPr>
          <p:cNvPr id="38" name="Shape 36"/>
          <p:cNvSpPr/>
          <p:nvPr/>
        </p:nvSpPr>
        <p:spPr>
          <a:xfrm>
            <a:off x="1861457" y="3419856"/>
            <a:ext cx="587829" cy="0"/>
          </a:xfrm>
          <a:prstGeom prst="line">
            <a:avLst/>
          </a:prstGeom>
          <a:noFill/>
          <a:ln w="19050">
            <a:solidFill>
              <a:srgbClr val="AAAAAA"/>
            </a:solidFill>
            <a:prstDash val="dash"/>
          </a:ln>
        </p:spPr>
      </p:sp>
      <p:sp>
        <p:nvSpPr>
          <p:cNvPr id="39" name="Shape 37"/>
          <p:cNvSpPr/>
          <p:nvPr/>
        </p:nvSpPr>
        <p:spPr>
          <a:xfrm>
            <a:off x="2449286" y="3330245"/>
            <a:ext cx="587829" cy="0"/>
          </a:xfrm>
          <a:prstGeom prst="line">
            <a:avLst/>
          </a:prstGeom>
          <a:noFill/>
          <a:ln w="19050">
            <a:solidFill>
              <a:srgbClr val="AAAAAA"/>
            </a:solidFill>
            <a:prstDash val="dash"/>
          </a:ln>
        </p:spPr>
      </p:sp>
      <p:sp>
        <p:nvSpPr>
          <p:cNvPr id="40" name="Shape 38"/>
          <p:cNvSpPr/>
          <p:nvPr/>
        </p:nvSpPr>
        <p:spPr>
          <a:xfrm>
            <a:off x="3037114" y="3253435"/>
            <a:ext cx="587829" cy="0"/>
          </a:xfrm>
          <a:prstGeom prst="line">
            <a:avLst/>
          </a:prstGeom>
          <a:noFill/>
          <a:ln w="19050">
            <a:solidFill>
              <a:srgbClr val="AAAAAA"/>
            </a:solidFill>
            <a:prstDash val="dash"/>
          </a:ln>
        </p:spPr>
      </p:sp>
      <p:sp>
        <p:nvSpPr>
          <p:cNvPr id="41" name="Shape 39"/>
          <p:cNvSpPr/>
          <p:nvPr/>
        </p:nvSpPr>
        <p:spPr>
          <a:xfrm>
            <a:off x="3624943" y="3227832"/>
            <a:ext cx="587829" cy="64008"/>
          </a:xfrm>
          <a:prstGeom prst="line">
            <a:avLst/>
          </a:prstGeom>
          <a:noFill/>
          <a:ln w="19050">
            <a:solidFill>
              <a:srgbClr val="AAAAAA"/>
            </a:solidFill>
            <a:prstDash val="dash"/>
          </a:ln>
        </p:spPr>
      </p:sp>
      <p:sp>
        <p:nvSpPr>
          <p:cNvPr id="42" name="Shape 40"/>
          <p:cNvSpPr/>
          <p:nvPr/>
        </p:nvSpPr>
        <p:spPr>
          <a:xfrm>
            <a:off x="4212771" y="3291840"/>
            <a:ext cx="587829" cy="89611"/>
          </a:xfrm>
          <a:prstGeom prst="line">
            <a:avLst/>
          </a:prstGeom>
          <a:noFill/>
          <a:ln w="19050">
            <a:solidFill>
              <a:srgbClr val="AAAAAA"/>
            </a:solidFill>
            <a:prstDash val="dash"/>
          </a:ln>
        </p:spPr>
      </p:sp>
      <p:sp>
        <p:nvSpPr>
          <p:cNvPr id="43" name="Shape 41"/>
          <p:cNvSpPr/>
          <p:nvPr/>
        </p:nvSpPr>
        <p:spPr>
          <a:xfrm>
            <a:off x="685800" y="3547872"/>
            <a:ext cx="587829" cy="0"/>
          </a:xfrm>
          <a:prstGeom prst="line">
            <a:avLst/>
          </a:prstGeom>
          <a:noFill/>
          <a:ln w="31750">
            <a:solidFill>
              <a:srgbClr val="C41E1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273629" y="3458261"/>
            <a:ext cx="587829" cy="0"/>
          </a:xfrm>
          <a:prstGeom prst="line">
            <a:avLst/>
          </a:prstGeom>
          <a:noFill/>
          <a:ln w="31750">
            <a:solidFill>
              <a:srgbClr val="C41E1E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861457" y="3381451"/>
            <a:ext cx="587829" cy="0"/>
          </a:xfrm>
          <a:prstGeom prst="line">
            <a:avLst/>
          </a:prstGeom>
          <a:noFill/>
          <a:ln w="31750">
            <a:solidFill>
              <a:srgbClr val="C41E1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449286" y="3291840"/>
            <a:ext cx="587829" cy="0"/>
          </a:xfrm>
          <a:prstGeom prst="line">
            <a:avLst/>
          </a:prstGeom>
          <a:noFill/>
          <a:ln w="31750">
            <a:solidFill>
              <a:srgbClr val="C41E1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037114" y="3202229"/>
            <a:ext cx="587829" cy="0"/>
          </a:xfrm>
          <a:prstGeom prst="line">
            <a:avLst/>
          </a:prstGeom>
          <a:noFill/>
          <a:ln w="31750">
            <a:solidFill>
              <a:srgbClr val="C41E1E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624943" y="3163824"/>
            <a:ext cx="587829" cy="256032"/>
          </a:xfrm>
          <a:prstGeom prst="line">
            <a:avLst/>
          </a:prstGeom>
          <a:noFill/>
          <a:ln w="31750">
            <a:solidFill>
              <a:srgbClr val="F59E0B"/>
            </a:solidFill>
            <a:prstDash val="dash"/>
          </a:ln>
        </p:spPr>
      </p:sp>
      <p:sp>
        <p:nvSpPr>
          <p:cNvPr id="49" name="Shape 47"/>
          <p:cNvSpPr/>
          <p:nvPr/>
        </p:nvSpPr>
        <p:spPr>
          <a:xfrm>
            <a:off x="4212771" y="3419856"/>
            <a:ext cx="587829" cy="166421"/>
          </a:xfrm>
          <a:prstGeom prst="line">
            <a:avLst/>
          </a:prstGeom>
          <a:noFill/>
          <a:ln w="31750">
            <a:solidFill>
              <a:srgbClr val="F59E0B"/>
            </a:solidFill>
            <a:prstDash val="dash"/>
          </a:ln>
        </p:spPr>
      </p:sp>
      <p:sp>
        <p:nvSpPr>
          <p:cNvPr id="50" name="Shape 48"/>
          <p:cNvSpPr/>
          <p:nvPr/>
        </p:nvSpPr>
        <p:spPr>
          <a:xfrm>
            <a:off x="640080" y="3502152"/>
            <a:ext cx="91440" cy="91440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227909" y="3412541"/>
            <a:ext cx="91440" cy="91440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815737" y="3335731"/>
            <a:ext cx="91440" cy="91440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2403566" y="3246120"/>
            <a:ext cx="91440" cy="91440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991394" y="3156509"/>
            <a:ext cx="91440" cy="91440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579223" y="3118104"/>
            <a:ext cx="91440" cy="91440"/>
          </a:xfrm>
          <a:prstGeom prst="ellipse">
            <a:avLst/>
          </a:prstGeom>
          <a:solidFill>
            <a:srgbClr val="C41E1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167051" y="3374136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754880" y="3540557"/>
            <a:ext cx="91440" cy="9144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502920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Oca</a:t>
            </a:r>
            <a:endParaRPr lang="en-US" sz="700" dirty="0"/>
          </a:p>
        </p:txBody>
      </p:sp>
      <p:sp>
        <p:nvSpPr>
          <p:cNvPr id="59" name="Text 57"/>
          <p:cNvSpPr/>
          <p:nvPr/>
        </p:nvSpPr>
        <p:spPr>
          <a:xfrm>
            <a:off x="1090749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Şub</a:t>
            </a:r>
            <a:endParaRPr lang="en-US" sz="700" dirty="0"/>
          </a:p>
        </p:txBody>
      </p:sp>
      <p:sp>
        <p:nvSpPr>
          <p:cNvPr id="60" name="Text 58"/>
          <p:cNvSpPr/>
          <p:nvPr/>
        </p:nvSpPr>
        <p:spPr>
          <a:xfrm>
            <a:off x="1678577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</a:t>
            </a:r>
            <a:endParaRPr lang="en-US" sz="700" dirty="0"/>
          </a:p>
        </p:txBody>
      </p:sp>
      <p:sp>
        <p:nvSpPr>
          <p:cNvPr id="61" name="Text 59"/>
          <p:cNvSpPr/>
          <p:nvPr/>
        </p:nvSpPr>
        <p:spPr>
          <a:xfrm>
            <a:off x="2266406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</a:t>
            </a:r>
            <a:endParaRPr lang="en-US" sz="700" dirty="0"/>
          </a:p>
        </p:txBody>
      </p:sp>
      <p:sp>
        <p:nvSpPr>
          <p:cNvPr id="62" name="Text 60"/>
          <p:cNvSpPr/>
          <p:nvPr/>
        </p:nvSpPr>
        <p:spPr>
          <a:xfrm>
            <a:off x="2854234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endParaRPr lang="en-US" sz="700" dirty="0"/>
          </a:p>
        </p:txBody>
      </p:sp>
      <p:sp>
        <p:nvSpPr>
          <p:cNvPr id="63" name="Text 61"/>
          <p:cNvSpPr/>
          <p:nvPr/>
        </p:nvSpPr>
        <p:spPr>
          <a:xfrm>
            <a:off x="3442063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</a:t>
            </a:r>
            <a:endParaRPr lang="en-US" sz="700" dirty="0"/>
          </a:p>
        </p:txBody>
      </p:sp>
      <p:sp>
        <p:nvSpPr>
          <p:cNvPr id="64" name="Text 62"/>
          <p:cNvSpPr/>
          <p:nvPr/>
        </p:nvSpPr>
        <p:spPr>
          <a:xfrm>
            <a:off x="4029891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</a:t>
            </a:r>
            <a:endParaRPr lang="en-US" sz="700" dirty="0"/>
          </a:p>
        </p:txBody>
      </p:sp>
      <p:sp>
        <p:nvSpPr>
          <p:cNvPr id="65" name="Text 63"/>
          <p:cNvSpPr/>
          <p:nvPr/>
        </p:nvSpPr>
        <p:spPr>
          <a:xfrm>
            <a:off x="4617720" y="429768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Ağu</a:t>
            </a:r>
            <a:endParaRPr lang="en-US" sz="700" dirty="0"/>
          </a:p>
        </p:txBody>
      </p:sp>
      <p:sp>
        <p:nvSpPr>
          <p:cNvPr id="66" name="Shape 64"/>
          <p:cNvSpPr/>
          <p:nvPr/>
        </p:nvSpPr>
        <p:spPr>
          <a:xfrm>
            <a:off x="3703320" y="2103120"/>
            <a:ext cx="164592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67" name="Text 65"/>
          <p:cNvSpPr/>
          <p:nvPr/>
        </p:nvSpPr>
        <p:spPr>
          <a:xfrm>
            <a:off x="3904488" y="203911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Gerçek</a:t>
            </a:r>
            <a:endParaRPr lang="en-US" sz="600" dirty="0"/>
          </a:p>
        </p:txBody>
      </p:sp>
      <p:sp>
        <p:nvSpPr>
          <p:cNvPr id="68" name="Shape 66"/>
          <p:cNvSpPr/>
          <p:nvPr/>
        </p:nvSpPr>
        <p:spPr>
          <a:xfrm>
            <a:off x="4343400" y="2103120"/>
            <a:ext cx="164592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9" name="Text 67"/>
          <p:cNvSpPr/>
          <p:nvPr/>
        </p:nvSpPr>
        <p:spPr>
          <a:xfrm>
            <a:off x="4544568" y="203911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Tahmin</a:t>
            </a:r>
            <a:endParaRPr lang="en-US" sz="600" dirty="0"/>
          </a:p>
        </p:txBody>
      </p:sp>
      <p:sp>
        <p:nvSpPr>
          <p:cNvPr id="70" name="Shape 68"/>
          <p:cNvSpPr/>
          <p:nvPr/>
        </p:nvSpPr>
        <p:spPr>
          <a:xfrm>
            <a:off x="5212080" y="1691640"/>
            <a:ext cx="1783080" cy="128016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71" name="Shape 69"/>
          <p:cNvSpPr/>
          <p:nvPr/>
        </p:nvSpPr>
        <p:spPr>
          <a:xfrm>
            <a:off x="5212080" y="1691640"/>
            <a:ext cx="54864" cy="128016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72" name="Text 70"/>
          <p:cNvSpPr/>
          <p:nvPr/>
        </p:nvSpPr>
        <p:spPr>
          <a:xfrm>
            <a:off x="5376672" y="1801368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Doluluk Forecast</a:t>
            </a:r>
            <a:endParaRPr lang="en-US" sz="1100" dirty="0"/>
          </a:p>
        </p:txBody>
      </p:sp>
      <p:sp>
        <p:nvSpPr>
          <p:cNvPr id="73" name="Text 71"/>
          <p:cNvSpPr/>
          <p:nvPr/>
        </p:nvSpPr>
        <p:spPr>
          <a:xfrm>
            <a:off x="5376672" y="214884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 dönem ileriye dönük doluluk tahmini. Otomatik başvuru analizi, yıl bazlı model, geçmiş yıl karşılaştırması.</a:t>
            </a:r>
            <a:endParaRPr lang="en-US" sz="800" dirty="0"/>
          </a:p>
        </p:txBody>
      </p:sp>
      <p:sp>
        <p:nvSpPr>
          <p:cNvPr id="74" name="Shape 72"/>
          <p:cNvSpPr/>
          <p:nvPr/>
        </p:nvSpPr>
        <p:spPr>
          <a:xfrm>
            <a:off x="7086600" y="1691640"/>
            <a:ext cx="1783080" cy="128016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75" name="Shape 73"/>
          <p:cNvSpPr/>
          <p:nvPr/>
        </p:nvSpPr>
        <p:spPr>
          <a:xfrm>
            <a:off x="7086600" y="1691640"/>
            <a:ext cx="54864" cy="128016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76" name="Text 74"/>
          <p:cNvSpPr/>
          <p:nvPr/>
        </p:nvSpPr>
        <p:spPr>
          <a:xfrm>
            <a:off x="7251192" y="1801368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Tahsilat Tahmini</a:t>
            </a:r>
            <a:endParaRPr lang="en-US" sz="1100" dirty="0"/>
          </a:p>
        </p:txBody>
      </p:sp>
      <p:sp>
        <p:nvSpPr>
          <p:cNvPr id="77" name="Text 75"/>
          <p:cNvSpPr/>
          <p:nvPr/>
        </p:nvSpPr>
        <p:spPr>
          <a:xfrm>
            <a:off x="7251192" y="214884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ücret tahsilat projeksiyonu, beklenen nakit akışı, gecikmiş ödemelerin etkisi.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5212080" y="3063240"/>
            <a:ext cx="1783080" cy="128016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79" name="Shape 77"/>
          <p:cNvSpPr/>
          <p:nvPr/>
        </p:nvSpPr>
        <p:spPr>
          <a:xfrm>
            <a:off x="5212080" y="3063240"/>
            <a:ext cx="54864" cy="128016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0" name="Text 78"/>
          <p:cNvSpPr/>
          <p:nvPr/>
        </p:nvSpPr>
        <p:spPr>
          <a:xfrm>
            <a:off x="5376672" y="3172968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Operasyonel Forecast</a:t>
            </a:r>
            <a:endParaRPr lang="en-US" sz="1100" dirty="0"/>
          </a:p>
        </p:txBody>
      </p:sp>
      <p:sp>
        <p:nvSpPr>
          <p:cNvPr id="81" name="Text 79"/>
          <p:cNvSpPr/>
          <p:nvPr/>
        </p:nvSpPr>
        <p:spPr>
          <a:xfrm>
            <a:off x="5376672" y="352044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Temizlik iş yükü, yemek ihtiyaç tahmini, personel planlaması — kapasite öngörüsü.</a:t>
            </a:r>
            <a:endParaRPr lang="en-US" sz="800" dirty="0"/>
          </a:p>
        </p:txBody>
      </p:sp>
      <p:sp>
        <p:nvSpPr>
          <p:cNvPr id="82" name="Shape 80"/>
          <p:cNvSpPr/>
          <p:nvPr/>
        </p:nvSpPr>
        <p:spPr>
          <a:xfrm>
            <a:off x="7086600" y="3063240"/>
            <a:ext cx="1783080" cy="128016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83" name="Shape 81"/>
          <p:cNvSpPr/>
          <p:nvPr/>
        </p:nvSpPr>
        <p:spPr>
          <a:xfrm>
            <a:off x="7086600" y="3063240"/>
            <a:ext cx="54864" cy="128016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4" name="Text 82"/>
          <p:cNvSpPr/>
          <p:nvPr/>
        </p:nvSpPr>
        <p:spPr>
          <a:xfrm>
            <a:off x="7251192" y="3172968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Devamsızlık &amp; Disiplin</a:t>
            </a:r>
            <a:endParaRPr lang="en-US" sz="1100" dirty="0"/>
          </a:p>
        </p:txBody>
      </p:sp>
      <p:sp>
        <p:nvSpPr>
          <p:cNvPr id="85" name="Text 83"/>
          <p:cNvSpPr/>
          <p:nvPr/>
        </p:nvSpPr>
        <p:spPr>
          <a:xfrm>
            <a:off x="7251192" y="352044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Devamsızlık trendi, disiplin uyarı sıklığı, risk öğrenci tespiti — proaktif müdahale.</a:t>
            </a:r>
            <a:endParaRPr lang="en-US" sz="800" dirty="0"/>
          </a:p>
        </p:txBody>
      </p:sp>
      <p:sp>
        <p:nvSpPr>
          <p:cNvPr id="86" name="Shape 84"/>
          <p:cNvSpPr/>
          <p:nvPr/>
        </p:nvSpPr>
        <p:spPr>
          <a:xfrm>
            <a:off x="457200" y="4526280"/>
            <a:ext cx="8229600" cy="3200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7" name="Text 85"/>
          <p:cNvSpPr/>
          <p:nvPr/>
        </p:nvSpPr>
        <p:spPr>
          <a:xfrm>
            <a:off x="457200" y="4526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 tıkla geleceği görün — yurt operasyonunu data ile yönetin.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89" name="Text 87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90" name="Text 88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91" name="Text 89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39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Veli &amp; Öğrenci İletişimi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Veliyle güven, öğrenciyle bağ — her an iletişimde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22 / 39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Veli Portalı &amp; Öğrenci Profili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öğrenci 360° profil. Veliler kendi paneliyle çocuklarının durumuna anlık erişir.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360° öğrenci profili (kimlik, eğitim, sağlık, veli)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 portalı: borç, devamsızlık, giriş-çıkış, duyurular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Tercih ve özel ihtiyaç kayıtları (alerji, diyet, ilaç)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Şikayet ve memnuniyet takibi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Segmentasyon: yeni kayıt, kıdemli, riskli, mezun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bildirim tetikleyicileri (doğum günü, sınav, ödeme)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/ 39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WhatsApp Business API ⭐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217920" y="457200"/>
            <a:ext cx="2468880" cy="32004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" name="Text 3"/>
          <p:cNvSpPr/>
          <p:nvPr/>
        </p:nvSpPr>
        <p:spPr>
          <a:xfrm>
            <a:off x="6217920" y="4572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RAKİPLERİMİZDE YOK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Resmi Meta WhatsApp Business API entegrasyonu — SMS değil, gerçek WhatsApp.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645920"/>
            <a:ext cx="26974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645920"/>
            <a:ext cx="73152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17830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Kayıt Onayı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214884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Veliye otomatik kayıt onay mesajı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46120" y="1645920"/>
            <a:ext cx="26974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46120" y="1645920"/>
            <a:ext cx="73152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0" y="17830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Ödeme Hatırlatma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74720" y="214884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ücret öncesi veliye otomatik bildirim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035040" y="1645920"/>
            <a:ext cx="26974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035040" y="1645920"/>
            <a:ext cx="73152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7" name="Text 15"/>
          <p:cNvSpPr/>
          <p:nvPr/>
        </p:nvSpPr>
        <p:spPr>
          <a:xfrm>
            <a:off x="6263640" y="178308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Hoş Geldin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263640" y="214884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Yerleşim sonrası WiFi şifresi, kurallar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7200" y="3108960"/>
            <a:ext cx="26974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3108960"/>
            <a:ext cx="73152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1" name="Text 19"/>
          <p:cNvSpPr/>
          <p:nvPr/>
        </p:nvSpPr>
        <p:spPr>
          <a:xfrm>
            <a:off x="685800" y="324612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Giriş-Çıkış Bildirimi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5800" y="36118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Veliye anlık giriş-çıkış mesajı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3246120" y="3108960"/>
            <a:ext cx="26974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246120" y="3108960"/>
            <a:ext cx="73152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5" name="Text 23"/>
          <p:cNvSpPr/>
          <p:nvPr/>
        </p:nvSpPr>
        <p:spPr>
          <a:xfrm>
            <a:off x="3474720" y="324612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Duyuru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474720" y="36118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Toplu öğrenci/veli duyurusu (etkinlik, tatil)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035040" y="3108960"/>
            <a:ext cx="26974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035040" y="3108960"/>
            <a:ext cx="73152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9" name="Text 27"/>
          <p:cNvSpPr/>
          <p:nvPr/>
        </p:nvSpPr>
        <p:spPr>
          <a:xfrm>
            <a:off x="6263640" y="324612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Çift Yönlü Sohbet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263640" y="36118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Veli/öğrenci cevapları sistemde toplanır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2" name="Text 3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39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E-posta Bildirim Sistemi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Brevo entegrasyonu ile veli ve öğrencilere profesyonel e-posta bildirimleri.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Veli/öğrenci listesi yönetimi (Excel/CSV import)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Quill.js zengin metin editörü ile şablon hazırlama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Kişiselleştirme: {Ad}, {Oda No}, {Aylık Ücret}, {Bakiye}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Toplu duyuru planlama ve gönderim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Açılma, tıklanma ve teslim raporu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tetikleyiciler (kayıt, ödeme, doğum günü, dönem sonu)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39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Takım İçi İletişim &amp; Görev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Yurt personelinin birbirleriyle ve operasyonla iletişim merkezi.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Personel arası anlık mesajlaşma (SignalR Hub)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Görev atama ve takibi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Vardiya devir notları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Bildirim merkezi (kayıt, disiplin, bakım, ödeme)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kullanıcı listesi ve durum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 bildirim desteği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39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Muhasebe &amp; Entegrasyonlar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Finansal kontrol ve dış sistem entegrasyonu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27 / 39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Muhasebe Modülü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Yurt operasyonu ile entegre çalışan tam donanımlı çift taraflı muhasebe.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düzen hesap planı (yerel + uluslararası)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Yevmiye defteri otomasyonu (cari → mahsup)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Mizan, bilanço, gelir tablosu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Maliyet merkezi takibi (oda, yemek, ortak alan, idari)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Gider kategorileri ve bütçe karşılaştırma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Banka ekstresi entegrasyonu (CSV import)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/ 39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Cari Hesap Yönetimi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Öğrenciler, veliler, kurumsal müşteriler ve tedarikçilerle finansal ilişki.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Öğrenci/veli cari hesapları — sözleşme bazlı borç-alacak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Tedarikçi cari hesapları — satınalma takibi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 ve senet portföyü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Yaşlandırma raporu (overdue analysis)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mutabakat yazısı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Çoklu para birimi cari takibi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/ 39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e-Fatura &amp; e-Arşiv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GİB entegrasyonu ile yasal yükümlülüklerinizi otomatik yönetin.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GİB e-Fatura entegrasyonu (özel entegratör)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e-Arşiv otomatik kesimi (B2C için)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e-İrsaliye desteği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Fatura iptal, iade, düzeltme akışı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Toplu fatura kesimi (kurum/burs faturaları)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+ XML birlikte saklama, arama, sorgulama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760720" y="1097280"/>
            <a:ext cx="292608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760720" y="1097280"/>
            <a:ext cx="292608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8" name="Shape 6"/>
          <p:cNvSpPr/>
          <p:nvPr/>
        </p:nvSpPr>
        <p:spPr>
          <a:xfrm>
            <a:off x="5852160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016752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81344" y="11887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011680"/>
            <a:ext cx="1371600" cy="13716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/ 39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Raporlama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Operasyondan finansa, 50+ hazır rapor.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120640" y="1554480"/>
            <a:ext cx="3566160" cy="29260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120640" y="1554480"/>
            <a:ext cx="356616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7" name="Shape 5"/>
          <p:cNvSpPr/>
          <p:nvPr/>
        </p:nvSpPr>
        <p:spPr>
          <a:xfrm>
            <a:off x="5212080" y="16459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376672" y="16459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5541264" y="1645920"/>
            <a:ext cx="91440" cy="91440"/>
          </a:xfrm>
          <a:prstGeom prst="ellipse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5257800" y="196596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3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YÖNETİM DASHBOARD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5257800" y="2221992"/>
            <a:ext cx="781812" cy="5029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2" name="Text 10"/>
          <p:cNvSpPr/>
          <p:nvPr/>
        </p:nvSpPr>
        <p:spPr>
          <a:xfrm>
            <a:off x="5303520" y="2267712"/>
            <a:ext cx="6903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DOLULUK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5303520" y="2423160"/>
            <a:ext cx="6446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%84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875020" y="2386584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↑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94476" y="2221992"/>
            <a:ext cx="781812" cy="5029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6" name="Text 14"/>
          <p:cNvSpPr/>
          <p:nvPr/>
        </p:nvSpPr>
        <p:spPr>
          <a:xfrm>
            <a:off x="6140196" y="2267712"/>
            <a:ext cx="6903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AYLIK</a:t>
            </a:r>
            <a:endParaRPr lang="en-US" sz="600" dirty="0"/>
          </a:p>
        </p:txBody>
      </p:sp>
      <p:sp>
        <p:nvSpPr>
          <p:cNvPr id="17" name="Text 15"/>
          <p:cNvSpPr/>
          <p:nvPr/>
        </p:nvSpPr>
        <p:spPr>
          <a:xfrm>
            <a:off x="6140196" y="2423160"/>
            <a:ext cx="6446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₺6.5K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711696" y="2386584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↑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31152" y="2221992"/>
            <a:ext cx="781812" cy="5029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0" name="Text 18"/>
          <p:cNvSpPr/>
          <p:nvPr/>
        </p:nvSpPr>
        <p:spPr>
          <a:xfrm>
            <a:off x="6976872" y="2267712"/>
            <a:ext cx="6903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TAHSİLAT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6976872" y="2423160"/>
            <a:ext cx="6446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%92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548372" y="2386584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↑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767828" y="2221992"/>
            <a:ext cx="781812" cy="5029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24" name="Text 22"/>
          <p:cNvSpPr/>
          <p:nvPr/>
        </p:nvSpPr>
        <p:spPr>
          <a:xfrm>
            <a:off x="7813548" y="2267712"/>
            <a:ext cx="6903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GELİR</a:t>
            </a:r>
            <a:endParaRPr lang="en-US" sz="600" dirty="0"/>
          </a:p>
        </p:txBody>
      </p:sp>
      <p:sp>
        <p:nvSpPr>
          <p:cNvPr id="25" name="Text 23"/>
          <p:cNvSpPr/>
          <p:nvPr/>
        </p:nvSpPr>
        <p:spPr>
          <a:xfrm>
            <a:off x="7813548" y="2423160"/>
            <a:ext cx="6446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₺1.2M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385048" y="2386584"/>
            <a:ext cx="137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</a:rPr>
              <a:t>↑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257800" y="2880360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kern="0" spc="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KAYIT KAYNAĞI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5257800" y="3081528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Sitesi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5897880" y="3127248"/>
            <a:ext cx="2286000" cy="10972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0" name="Shape 28"/>
          <p:cNvSpPr/>
          <p:nvPr/>
        </p:nvSpPr>
        <p:spPr>
          <a:xfrm>
            <a:off x="5897880" y="3127248"/>
            <a:ext cx="800100" cy="10972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1" name="Text 29"/>
          <p:cNvSpPr/>
          <p:nvPr/>
        </p:nvSpPr>
        <p:spPr>
          <a:xfrm>
            <a:off x="8183880" y="3081528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%35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5257800" y="329184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Tavsiye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5897880" y="3337560"/>
            <a:ext cx="2286000" cy="10972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4" name="Shape 32"/>
          <p:cNvSpPr/>
          <p:nvPr/>
        </p:nvSpPr>
        <p:spPr>
          <a:xfrm>
            <a:off x="5897880" y="3337560"/>
            <a:ext cx="640080" cy="10972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5" name="Text 33"/>
          <p:cNvSpPr/>
          <p:nvPr/>
        </p:nvSpPr>
        <p:spPr>
          <a:xfrm>
            <a:off x="8183880" y="329184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%28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5257800" y="3502152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</a:t>
            </a:r>
            <a:endParaRPr lang="en-US" sz="700" dirty="0"/>
          </a:p>
        </p:txBody>
      </p:sp>
      <p:sp>
        <p:nvSpPr>
          <p:cNvPr id="37" name="Shape 35"/>
          <p:cNvSpPr/>
          <p:nvPr/>
        </p:nvSpPr>
        <p:spPr>
          <a:xfrm>
            <a:off x="5897880" y="3547872"/>
            <a:ext cx="2286000" cy="10972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38" name="Shape 36"/>
          <p:cNvSpPr/>
          <p:nvPr/>
        </p:nvSpPr>
        <p:spPr>
          <a:xfrm>
            <a:off x="5897880" y="3547872"/>
            <a:ext cx="457200" cy="10972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9" name="Text 37"/>
          <p:cNvSpPr/>
          <p:nvPr/>
        </p:nvSpPr>
        <p:spPr>
          <a:xfrm>
            <a:off x="8183880" y="35021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%20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5257800" y="3712464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Üniversite</a:t>
            </a:r>
            <a:endParaRPr lang="en-US" sz="700" dirty="0"/>
          </a:p>
        </p:txBody>
      </p:sp>
      <p:sp>
        <p:nvSpPr>
          <p:cNvPr id="41" name="Shape 39"/>
          <p:cNvSpPr/>
          <p:nvPr/>
        </p:nvSpPr>
        <p:spPr>
          <a:xfrm>
            <a:off x="5897880" y="3758184"/>
            <a:ext cx="2286000" cy="10972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2" name="Shape 40"/>
          <p:cNvSpPr/>
          <p:nvPr/>
        </p:nvSpPr>
        <p:spPr>
          <a:xfrm>
            <a:off x="5897880" y="3758184"/>
            <a:ext cx="274320" cy="10972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43" name="Text 41"/>
          <p:cNvSpPr/>
          <p:nvPr/>
        </p:nvSpPr>
        <p:spPr>
          <a:xfrm>
            <a:off x="8183880" y="3712464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%12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5257800" y="3922776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Diğer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5897880" y="3968496"/>
            <a:ext cx="2286000" cy="109728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46" name="Shape 44"/>
          <p:cNvSpPr/>
          <p:nvPr/>
        </p:nvSpPr>
        <p:spPr>
          <a:xfrm>
            <a:off x="5897880" y="3968496"/>
            <a:ext cx="114300" cy="109728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47" name="Text 45"/>
          <p:cNvSpPr/>
          <p:nvPr/>
        </p:nvSpPr>
        <p:spPr>
          <a:xfrm>
            <a:off x="8183880" y="3922776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%5</a:t>
            </a:r>
            <a:endParaRPr lang="en-US" sz="700" dirty="0"/>
          </a:p>
        </p:txBody>
      </p:sp>
      <p:sp>
        <p:nvSpPr>
          <p:cNvPr id="48" name="Shape 46"/>
          <p:cNvSpPr/>
          <p:nvPr/>
        </p:nvSpPr>
        <p:spPr>
          <a:xfrm>
            <a:off x="457200" y="1554480"/>
            <a:ext cx="22402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457200" y="1554480"/>
            <a:ext cx="54864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0" name="Text 48"/>
          <p:cNvSpPr/>
          <p:nvPr/>
        </p:nvSpPr>
        <p:spPr>
          <a:xfrm>
            <a:off x="621792" y="166420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Operasyonel</a:t>
            </a:r>
            <a:endParaRPr lang="en-US" sz="1200" dirty="0"/>
          </a:p>
        </p:txBody>
      </p:sp>
      <p:sp>
        <p:nvSpPr>
          <p:cNvPr id="51" name="Text 49"/>
          <p:cNvSpPr/>
          <p:nvPr/>
        </p:nvSpPr>
        <p:spPr>
          <a:xfrm>
            <a:off x="621792" y="2011680"/>
            <a:ext cx="1965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Doluluk raporu · Başvuru analizi · Forecast · Temizlik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2788920" y="1554480"/>
            <a:ext cx="22402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2788920" y="1554480"/>
            <a:ext cx="54864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4" name="Text 52"/>
          <p:cNvSpPr/>
          <p:nvPr/>
        </p:nvSpPr>
        <p:spPr>
          <a:xfrm>
            <a:off x="2953512" y="166420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Finansal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2953512" y="2011680"/>
            <a:ext cx="1965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Kasa raporu · Tahsilat özeti · Cari hesap · Mahsup listesi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457200" y="3017520"/>
            <a:ext cx="22402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57" name="Shape 55"/>
          <p:cNvSpPr/>
          <p:nvPr/>
        </p:nvSpPr>
        <p:spPr>
          <a:xfrm>
            <a:off x="457200" y="3017520"/>
            <a:ext cx="54864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8" name="Text 56"/>
          <p:cNvSpPr/>
          <p:nvPr/>
        </p:nvSpPr>
        <p:spPr>
          <a:xfrm>
            <a:off x="621792" y="31272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Yönetim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621792" y="3474720"/>
            <a:ext cx="1965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Doluluk/Tahsilat oranı · Yönetim raporu · Maliyet merkezi · Trend analizi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2788920" y="3017520"/>
            <a:ext cx="2240280" cy="13716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61" name="Shape 59"/>
          <p:cNvSpPr/>
          <p:nvPr/>
        </p:nvSpPr>
        <p:spPr>
          <a:xfrm>
            <a:off x="2788920" y="3017520"/>
            <a:ext cx="54864" cy="13716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62" name="Text 60"/>
          <p:cNvSpPr/>
          <p:nvPr/>
        </p:nvSpPr>
        <p:spPr>
          <a:xfrm>
            <a:off x="2953512" y="31272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Öğrenci</a:t>
            </a:r>
            <a:endParaRPr lang="en-US" sz="1200" dirty="0"/>
          </a:p>
        </p:txBody>
      </p:sp>
      <p:sp>
        <p:nvSpPr>
          <p:cNvPr id="63" name="Text 61"/>
          <p:cNvSpPr/>
          <p:nvPr/>
        </p:nvSpPr>
        <p:spPr>
          <a:xfrm>
            <a:off x="2953512" y="3474720"/>
            <a:ext cx="1965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profili · Devamsızlık · Disiplin · Veli iletişim raporu</a:t>
            </a:r>
            <a:endParaRPr lang="en-US" sz="900" dirty="0"/>
          </a:p>
        </p:txBody>
      </p:sp>
      <p:sp>
        <p:nvSpPr>
          <p:cNvPr id="64" name="Shape 62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65" name="Text 63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66" name="Text 64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67" name="Text 65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/ 39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Dağıtım &amp; Yurt Tipleri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Yurdunuza uygun model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32 / 39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İki Dağıtım Modeli — Tercih Sizin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7764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2194560"/>
            <a:ext cx="3977640" cy="23317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463040"/>
            <a:ext cx="548640" cy="5486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44475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Cloud (SaaS)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371600" y="18288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Kuruluma gerek yok, hemen başla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31520" y="237744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Sunucu yatırımı yok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 güncelleme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Günlük yedekleme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abonelik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Anında ölçeklenme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Türkiye'de barındırma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0" y="1280160"/>
            <a:ext cx="3977640" cy="914400"/>
          </a:xfrm>
          <a:prstGeom prst="rect">
            <a:avLst/>
          </a:prstGeom>
          <a:solidFill>
            <a:srgbClr val="5C0A0A"/>
          </a:solidFill>
          <a:ln/>
        </p:spPr>
      </p:sp>
      <p:sp>
        <p:nvSpPr>
          <p:cNvPr id="11" name="Shape 8"/>
          <p:cNvSpPr/>
          <p:nvPr/>
        </p:nvSpPr>
        <p:spPr>
          <a:xfrm>
            <a:off x="4572000" y="2194560"/>
            <a:ext cx="3977640" cy="233172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1463040"/>
            <a:ext cx="548640" cy="5486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86400" y="144475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On-Premise (Yerinde)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86400" y="18288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kontrol, kendi sunucunuzda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846320" y="237744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Veriler sizin sunucunuzda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seferlik lisans seçeneği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Özel entegrasyonlar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Network'unuza tam uyum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Kurumsal güvenlik politikaları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Yıllık bakım anlaşması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7" name="Text 13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19" name="Text 15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/ 39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Bir Omurga, Dört Yurt Tipi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Farika motoru, yurt tipine özel iş akışları ile uyarlanır.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397764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554480"/>
            <a:ext cx="73152" cy="1554480"/>
          </a:xfrm>
          <a:prstGeom prst="rect">
            <a:avLst/>
          </a:prstGeom>
          <a:solidFill>
            <a:srgbClr val="C41E1E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37360"/>
            <a:ext cx="502920" cy="5029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25880" y="17373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Özel Üniversite Yurdu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325880" y="219456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Dönemlik kayıt · Kız/erkek ayrımı · Üniversite kontratı · Veli portalı · Özgürlükçü iç tüzük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572000" y="1554480"/>
            <a:ext cx="397764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72000" y="1554480"/>
            <a:ext cx="73152" cy="1554480"/>
          </a:xfrm>
          <a:prstGeom prst="rect">
            <a:avLst/>
          </a:prstGeom>
          <a:solidFill>
            <a:srgbClr val="C41E1E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737360"/>
            <a:ext cx="502920" cy="5029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40680" y="17373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Apart Yurt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440680" y="219456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Stüdyo daire · Aylık kira · Demirbaş takibi · Anahtar yönetimi · Bağımsız giriş-çıkış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457200" y="3246120"/>
            <a:ext cx="397764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57200" y="3246120"/>
            <a:ext cx="73152" cy="1554480"/>
          </a:xfrm>
          <a:prstGeom prst="rect">
            <a:avLst/>
          </a:prstGeom>
          <a:solidFill>
            <a:srgbClr val="C41E1E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429000"/>
            <a:ext cx="502920" cy="5029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325880" y="34290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Lise Yurdu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1325880" y="388620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Sıkı disiplin · Veli onay süreçleri · Etüt takibi · Kart geçiş · Çalışma odası rezervasyonu</a:t>
            </a:r>
            <a:endParaRPr lang="en-US" sz="900" dirty="0"/>
          </a:p>
        </p:txBody>
      </p:sp>
      <p:sp>
        <p:nvSpPr>
          <p:cNvPr id="20" name="Shape 15"/>
          <p:cNvSpPr/>
          <p:nvPr/>
        </p:nvSpPr>
        <p:spPr>
          <a:xfrm>
            <a:off x="4572000" y="3246120"/>
            <a:ext cx="397764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572000" y="3246120"/>
            <a:ext cx="73152" cy="1554480"/>
          </a:xfrm>
          <a:prstGeom prst="rect">
            <a:avLst/>
          </a:prstGeom>
          <a:solidFill>
            <a:srgbClr val="C41E1E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3429000"/>
            <a:ext cx="502920" cy="5029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440680" y="34290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Vakıf / Kurum Yurdu</a:t>
            </a:r>
            <a:endParaRPr lang="en-US" sz="1800" dirty="0"/>
          </a:p>
        </p:txBody>
      </p:sp>
      <p:sp>
        <p:nvSpPr>
          <p:cNvPr id="24" name="Text 18"/>
          <p:cNvSpPr/>
          <p:nvPr/>
        </p:nvSpPr>
        <p:spPr>
          <a:xfrm>
            <a:off x="5440680" y="388620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Burs sistemi · Kurum kontratı · Bağış takibi · Bütçe kontrolü · Yönetim kurulu raporları</a:t>
            </a:r>
            <a:endParaRPr lang="en-US" sz="900" dirty="0"/>
          </a:p>
        </p:txBody>
      </p:sp>
      <p:sp>
        <p:nvSpPr>
          <p:cNvPr id="25" name="Shape 19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6" name="Text 20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/ 39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" cy="51435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3200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b="1" i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14000" dirty="0"/>
          </a:p>
        </p:txBody>
      </p:sp>
      <p:sp>
        <p:nvSpPr>
          <p:cNvPr id="4" name="Text 2"/>
          <p:cNvSpPr/>
          <p:nvPr/>
        </p:nvSpPr>
        <p:spPr>
          <a:xfrm>
            <a:off x="41148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800" dirty="0">
                <a:solidFill>
                  <a:srgbClr val="C41E1E"/>
                </a:solidFill>
              </a:rPr>
              <a:t>●  ●  ●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114800" y="182880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Neden Farika?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114800" y="32004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Pazarda farkımız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400" dirty="0">
                <a:solidFill>
                  <a:srgbClr val="C41E1E"/>
                </a:solidFill>
              </a:rPr>
              <a:t>35 / 39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Farika'yı Farklı Kılan 6 Şey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69748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6304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1463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Şeffaf Fiyatlandırma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93392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Web'de açık fiyat. "Teklif alın" gizemi yok.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3246120" y="1280160"/>
            <a:ext cx="269748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463040"/>
            <a:ext cx="411480" cy="4114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931920" y="1463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WhatsApp Business API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429000" y="1993392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Rakiplerimizde olmayan iletişim kanalı.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035040" y="1280160"/>
            <a:ext cx="269748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463040"/>
            <a:ext cx="411480" cy="411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720840" y="1463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Esnek Dağıtım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6217920" y="1993392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veya On-Premise — siz seçin.</a:t>
            </a:r>
            <a:endParaRPr lang="en-US" sz="900" dirty="0"/>
          </a:p>
        </p:txBody>
      </p:sp>
      <p:sp>
        <p:nvSpPr>
          <p:cNvPr id="16" name="Shape 11"/>
          <p:cNvSpPr/>
          <p:nvPr/>
        </p:nvSpPr>
        <p:spPr>
          <a:xfrm>
            <a:off x="457200" y="2926080"/>
            <a:ext cx="269748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" y="3108960"/>
            <a:ext cx="411480" cy="4114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43000" y="31089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Yurda Özel Tasarım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640080" y="3639312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Üniversite, lise, vakıf, apart yurt — 4 model.</a:t>
            </a:r>
            <a:endParaRPr lang="en-US" sz="900" dirty="0"/>
          </a:p>
        </p:txBody>
      </p:sp>
      <p:sp>
        <p:nvSpPr>
          <p:cNvPr id="20" name="Shape 14"/>
          <p:cNvSpPr/>
          <p:nvPr/>
        </p:nvSpPr>
        <p:spPr>
          <a:xfrm>
            <a:off x="3246120" y="2926080"/>
            <a:ext cx="269748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3108960"/>
            <a:ext cx="411480" cy="41148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3931920" y="31089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Modern Teknoloji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3429000" y="3639312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8, SignalR, gerçek zamanlı altyapı.</a:t>
            </a:r>
            <a:endParaRPr lang="en-US" sz="900" dirty="0"/>
          </a:p>
        </p:txBody>
      </p:sp>
      <p:sp>
        <p:nvSpPr>
          <p:cNvPr id="24" name="Shape 17"/>
          <p:cNvSpPr/>
          <p:nvPr/>
        </p:nvSpPr>
        <p:spPr>
          <a:xfrm>
            <a:off x="6035040" y="2926080"/>
            <a:ext cx="2697480" cy="155448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01600" dist="25400" dir="162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7920" y="3108960"/>
            <a:ext cx="411480" cy="41148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720840" y="31089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 Yıl Deneyim</a:t>
            </a:r>
            <a:endParaRPr lang="en-US" sz="1300" dirty="0"/>
          </a:p>
        </p:txBody>
      </p:sp>
      <p:sp>
        <p:nvSpPr>
          <p:cNvPr id="27" name="Text 19"/>
          <p:cNvSpPr/>
          <p:nvPr/>
        </p:nvSpPr>
        <p:spPr>
          <a:xfrm>
            <a:off x="6217920" y="3639312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Yurt sektöründe gerçek deneyim.</a:t>
            </a:r>
            <a:endParaRPr lang="en-US" sz="900" dirty="0"/>
          </a:p>
        </p:txBody>
      </p:sp>
      <p:sp>
        <p:nvSpPr>
          <p:cNvPr id="28" name="Shape 20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9" name="Text 21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31" name="Text 23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/ 39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Farika vs. Klasik Yurt Yazılımları</a:t>
            </a:r>
            <a:endParaRPr lang="en-US" sz="2800" dirty="0"/>
          </a:p>
        </p:txBody>
      </p:sp>
      <p:graphicFrame>
        <p:nvGraphicFramePr>
          <p:cNvPr id="4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71562"/>
              </p:ext>
            </p:extLst>
          </p:nvPr>
        </p:nvGraphicFramePr>
        <p:xfrm>
          <a:off x="457200" y="1280160"/>
          <a:ext cx="8229600" cy="329184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Özellik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Farika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1E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Klasik Yurt YS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Şeffaf fiyat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C4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Web'de açık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9999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 Teklif alın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WhatsApp Business API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C4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Dahil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99999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 Yok / SMS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 + On-Premise seçeneği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C4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İkisi 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Sadece biri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Modern UI (mobil uyumlu)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C4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2026 standartı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Genelde 2010'lar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Veli portalı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C4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Dahil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 Yok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Implementation süresi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 hafta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1-3 ay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Aylık başlangıç fiyatı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₺9.500’den /Aylık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₺12.000’den /Aylık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/ 39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74320" cy="36576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Fiyat Paketleri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25780" y="1280160"/>
            <a:ext cx="260604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08660" y="14630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Başlangıç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8660" y="18745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₺9.500</a:t>
            </a:r>
            <a:r>
              <a:rPr lang="en-US" sz="1200" dirty="0">
                <a:solidFill>
                  <a:srgbClr val="6B7280"/>
                </a:solidFill>
              </a:rPr>
              <a:t>/ay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0866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20-50 yataklı küçük yurt veya pansiyon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00100" y="3108960"/>
            <a:ext cx="2148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 &amp; yerleşim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 &amp; tahsilat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Yatak haritası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Temizlik takibi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raporlar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68980" y="1280160"/>
            <a:ext cx="2606040" cy="3200400"/>
          </a:xfrm>
          <a:prstGeom prst="rect">
            <a:avLst/>
          </a:prstGeom>
          <a:solidFill>
            <a:srgbClr val="1A1A1A"/>
          </a:solidFill>
          <a:ln w="25400">
            <a:solidFill>
              <a:srgbClr val="C41E1E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886200" y="1115568"/>
            <a:ext cx="1371600" cy="27432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1" name="Text 9"/>
          <p:cNvSpPr/>
          <p:nvPr/>
        </p:nvSpPr>
        <p:spPr>
          <a:xfrm>
            <a:off x="3886200" y="111556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POPÜLER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451860" y="14630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4A8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Profesyonel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451860" y="18745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₺18.500</a:t>
            </a:r>
            <a:r>
              <a:rPr lang="en-US" sz="1200" dirty="0">
                <a:solidFill>
                  <a:srgbClr val="AAAAAA"/>
                </a:solidFill>
              </a:rPr>
              <a:t>/ay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345186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50-200 yataklı orta ölçekli yurtlar (en çok tercih edilen)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543300" y="3108960"/>
            <a:ext cx="2148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Başlangıç +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 portalı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Disiplin &amp; izin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Burs yönetimi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12180" y="1280160"/>
            <a:ext cx="2606040" cy="3200400"/>
          </a:xfrm>
          <a:prstGeom prst="rect">
            <a:avLst/>
          </a:prstGeom>
          <a:solidFill>
            <a:srgbClr val="FAF6EE"/>
          </a:solidFill>
          <a:ln w="12700">
            <a:solidFill>
              <a:srgbClr val="E5E7EB"/>
            </a:solidFill>
            <a:prstDash val="solid"/>
          </a:ln>
          <a:effectLst>
            <a:outerShdw blurRad="152400" dist="38100" dir="162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195060" y="14630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41E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Kurumsal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195060" y="18745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₺29.000</a:t>
            </a:r>
            <a:r>
              <a:rPr lang="en-US" sz="1200" dirty="0">
                <a:solidFill>
                  <a:srgbClr val="6B7280"/>
                </a:solidFill>
              </a:rPr>
              <a:t>/ay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619506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200+ yataklı yurtlar, çoklu şube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286500" y="3108960"/>
            <a:ext cx="2148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Profesyonel +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Çoklu yurt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Muhasebe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 geçiş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■"/>
            </a:pPr>
            <a:r>
              <a:rPr lang="en-US" sz="1000" dirty="0">
                <a:solidFill>
                  <a:srgbClr val="2E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erişimi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617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İlk 5 müşteriye 6 ay %50 indirim — pilot fiyat.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892040"/>
            <a:ext cx="8229600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32004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Nisan 2026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943600" y="493776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/ 39</a:t>
            </a:r>
            <a:endParaRPr lang="en-US" sz="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zeus-pres/zeus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640080"/>
            <a:ext cx="2286000" cy="6217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554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800" dirty="0">
                <a:solidFill>
                  <a:srgbClr val="C41E1E"/>
                </a:solidFill>
              </a:rPr>
              <a:t>●  ●  ●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457200" y="19202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Tanışmak İçin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457200" y="2606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BBBBB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 dakikalık bir demo, </a:t>
            </a:r>
            <a:r>
              <a:rPr lang="en-US" sz="1400" i="1" dirty="0" err="1">
                <a:solidFill>
                  <a:srgbClr val="BBBBB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bilgilendiren</a:t>
            </a:r>
            <a:r>
              <a:rPr lang="en-US" sz="1400" i="1" dirty="0">
                <a:solidFill>
                  <a:srgbClr val="BBBBB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bir görüşme.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22960" y="3291840"/>
            <a:ext cx="237744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7" name="Text 4"/>
          <p:cNvSpPr/>
          <p:nvPr/>
        </p:nvSpPr>
        <p:spPr>
          <a:xfrm>
            <a:off x="822960" y="33832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22960" y="36576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+90 532 342 66 26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383280" y="3291840"/>
            <a:ext cx="237744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0" name="Text 7"/>
          <p:cNvSpPr/>
          <p:nvPr/>
        </p:nvSpPr>
        <p:spPr>
          <a:xfrm>
            <a:off x="3383280" y="33832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383280" y="36576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https://onan.com.tr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943600" y="3291840"/>
            <a:ext cx="2377440" cy="914400"/>
          </a:xfrm>
          <a:prstGeom prst="rect">
            <a:avLst/>
          </a:prstGeom>
          <a:solidFill>
            <a:srgbClr val="C41E1E"/>
          </a:solidFill>
          <a:ln/>
        </p:spPr>
      </p:sp>
      <p:sp>
        <p:nvSpPr>
          <p:cNvPr id="13" name="Text 10"/>
          <p:cNvSpPr/>
          <p:nvPr/>
        </p:nvSpPr>
        <p:spPr>
          <a:xfrm>
            <a:off x="5943600" y="33832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E-posta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943600" y="36576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farika@onan.com.tr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400" dirty="0">
                <a:solidFill>
                  <a:srgbClr val="C4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Onan Software · Nisan 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2627</Words>
  <Application>Microsoft Office PowerPoint</Application>
  <PresentationFormat>Ekran Gösterisi (16:9)</PresentationFormat>
  <Paragraphs>653</Paragraphs>
  <Slides>39</Slides>
  <Notes>39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3" baseType="lpstr">
      <vt:lpstr>Arial</vt:lpstr>
      <vt:lpstr>Calibri</vt:lpstr>
      <vt:lpstr>Georgia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Zeus Online — Otel Yönetim Sistemi</dc:title>
  <dc:subject>PptxGenJS Presentation</dc:subject>
  <dc:creator>Onan Software</dc:creator>
  <cp:lastModifiedBy>Ersan Onan</cp:lastModifiedBy>
  <cp:revision>4</cp:revision>
  <dcterms:created xsi:type="dcterms:W3CDTF">2026-04-29T07:55:40Z</dcterms:created>
  <dcterms:modified xsi:type="dcterms:W3CDTF">2026-05-05T12:58:58Z</dcterms:modified>
</cp:coreProperties>
</file>